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0" r:id="rId6"/>
    <p:sldId id="263" r:id="rId7"/>
    <p:sldId id="264" r:id="rId8"/>
    <p:sldId id="265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7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4710" y="2279560"/>
            <a:ext cx="4984123" cy="2228045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+mn-lt"/>
                <a:cs typeface="Consolas" panose="020B0609020204030204" pitchFamily="49" charset="0"/>
              </a:rPr>
              <a:t>Artificial trainer</a:t>
            </a:r>
            <a:endParaRPr lang="en-US" sz="6000" dirty="0">
              <a:latin typeface="+mn-lt"/>
              <a:cs typeface="Consolas" panose="020B0609020204030204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4904046"/>
            <a:ext cx="6400800" cy="887154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Eugene </a:t>
            </a:r>
            <a:r>
              <a:rPr lang="en-US" dirty="0" err="1" smtClean="0">
                <a:solidFill>
                  <a:srgbClr val="FFC000"/>
                </a:solidFill>
              </a:rPr>
              <a:t>Lieberson</a:t>
            </a:r>
            <a:r>
              <a:rPr lang="en-US" dirty="0" smtClean="0">
                <a:solidFill>
                  <a:srgbClr val="FFC000"/>
                </a:solidFill>
              </a:rPr>
              <a:t> (efl42)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Olivia Dang (oyd2)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026" name="Picture 2" descr="http://img1.wikia.nocookie.net/__cb20131018214549/fictionalcrossover/images/e/e6/Pokemon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60879"/>
            <a:ext cx="7056966" cy="259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9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5465" y="5404835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Predicted damage EQUATION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344" y="0"/>
                <a:ext cx="10593247" cy="496695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𝑃𝑟𝑒𝑑𝑖𝑐𝑡𝑒𝑑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𝑑𝑎𝑚𝑎𝑔𝑒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sz="40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40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sz="4000" dirty="0"/>
                              <m:t> </m:t>
                            </m:r>
                          </m:num>
                          <m:den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50 </m:t>
                            </m:r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f>
                      <m:f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𝑋𝑌𝑍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b="0" dirty="0" smtClean="0">
                  <a:solidFill>
                    <a:srgbClr val="FFC000"/>
                  </a:solidFill>
                </a:endParaRP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Our trainer’s decision only affects </a:t>
                </a:r>
                <a:r>
                  <a:rPr lang="en-US" sz="2800" dirty="0" smtClean="0">
                    <a:solidFill>
                      <a:srgbClr val="FFC000"/>
                    </a:solidFill>
                  </a:rPr>
                  <a:t>C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, </a:t>
                </a:r>
                <a:r>
                  <a:rPr lang="en-US" sz="2800" dirty="0" smtClean="0">
                    <a:solidFill>
                      <a:srgbClr val="FFC000"/>
                    </a:solidFill>
                  </a:rPr>
                  <a:t>X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, and </a:t>
                </a:r>
                <a:r>
                  <a:rPr lang="en-US" sz="2800" dirty="0" smtClean="0">
                    <a:solidFill>
                      <a:srgbClr val="FFC000"/>
                    </a:solidFill>
                  </a:rPr>
                  <a:t>Y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, so we do an exhaustive search over each possible decision (each possible move of the current </a:t>
                </a:r>
                <a:r>
                  <a:rPr lang="en-US" sz="28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Pokemon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) and calculated the predicted damage.</a:t>
                </a: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All values read from the emulator’s WRAM </a:t>
                </a: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An human player has no access to </a:t>
                </a:r>
                <a:r>
                  <a:rPr lang="en-US" sz="2800" dirty="0" smtClean="0">
                    <a:solidFill>
                      <a:srgbClr val="FFC000"/>
                    </a:solidFill>
                  </a:rPr>
                  <a:t>D.</a:t>
                </a:r>
                <a:endParaRPr lang="en-US" sz="2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344" y="0"/>
                <a:ext cx="10593247" cy="4966953"/>
              </a:xfrm>
              <a:blipFill rotWithShape="0">
                <a:blip r:embed="rId2"/>
                <a:stretch>
                  <a:fillRect l="-748" r="-1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https://lh5.googleusercontent.com/c-cuxNqS14qyNPAidegRG9dkQQdHvxB3vaiykgNGeuGyMKjbVE5QrISiDoZB8Gb1cGCpewiqLDdS-W30j5eHqyM2YOStUHy-sJslnc9W4soLrVqM5btcBdxqTXLCP_ZhG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395" y="4237149"/>
            <a:ext cx="2277653" cy="204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66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05341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WELCOME TO THE WORLD OF Pokémon!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9193884" cy="5019541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Pokémon is a classic franchise published under </a:t>
            </a:r>
            <a:r>
              <a:rPr lang="en-US" sz="2800" i="1" dirty="0" smtClean="0">
                <a:solidFill>
                  <a:schemeClr val="bg2">
                    <a:lumMod val="50000"/>
                  </a:schemeClr>
                </a:solidFill>
              </a:rPr>
              <a:t>Nintendo Corp.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and owned by </a:t>
            </a:r>
            <a:r>
              <a:rPr lang="en-US" sz="2800" i="1" dirty="0" smtClean="0">
                <a:solidFill>
                  <a:schemeClr val="bg2">
                    <a:lumMod val="50000"/>
                  </a:schemeClr>
                </a:solidFill>
              </a:rPr>
              <a:t>The Pokémon Company.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We, Eugene and Olivia, grew up playing Pokémon videogames on our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GameBoy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and Nintendo DS consoles.  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The Pokémon world is one where trainers (humans) and their Pokémon compete side by side against others.  </a:t>
            </a:r>
          </a:p>
          <a:p>
            <a:endParaRPr lang="en-US" sz="2400" dirty="0" smtClean="0"/>
          </a:p>
        </p:txBody>
      </p:sp>
      <p:pic>
        <p:nvPicPr>
          <p:cNvPr id="2050" name="Picture 2" descr="http://media.giphy.com/media/tu5booODekc8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643" y="685800"/>
            <a:ext cx="1386389" cy="1353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atic.comicvine.com/uploads/original/5/53112/1014381-charizar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24" y="2749157"/>
            <a:ext cx="1894626" cy="202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0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83331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Pokémon</a:t>
            </a:r>
            <a:r>
              <a:rPr lang="en-US" b="1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b="1" dirty="0" smtClean="0">
                <a:solidFill>
                  <a:srgbClr val="FFC000"/>
                </a:solidFill>
                <a:latin typeface="+mn-lt"/>
              </a:rPr>
              <a:t>generation I games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513" y="564701"/>
            <a:ext cx="9193884" cy="5205034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The first generation of Pokémon games were released in 1996: </a:t>
            </a:r>
            <a:r>
              <a:rPr lang="en-US" sz="2800" i="1" dirty="0" smtClean="0">
                <a:solidFill>
                  <a:schemeClr val="bg2">
                    <a:lumMod val="50000"/>
                  </a:schemeClr>
                </a:solidFill>
              </a:rPr>
              <a:t>Pokémon Blue Version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and </a:t>
            </a:r>
            <a:r>
              <a:rPr lang="en-US" sz="2800" i="1" dirty="0" smtClean="0">
                <a:solidFill>
                  <a:schemeClr val="bg2">
                    <a:lumMod val="50000"/>
                  </a:schemeClr>
                </a:solidFill>
              </a:rPr>
              <a:t>Pokémon Red Version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for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GameBoy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Color.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Our project is an artificially intelligent player of Pokémon Red.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We are using a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GameBoy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emulator.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Top: Generation I gameplay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Bottom: Generation III gameplay</a:t>
            </a:r>
          </a:p>
          <a:p>
            <a:endParaRPr lang="en-US" sz="2400" dirty="0" smtClean="0"/>
          </a:p>
        </p:txBody>
      </p:sp>
      <p:pic>
        <p:nvPicPr>
          <p:cNvPr id="3074" name="Picture 2" descr="http://media.giphy.com/media/yNqxWdzjapSqA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578" y="299210"/>
            <a:ext cx="228600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upload.wikimedia.org/wikipedia/en/8/8b/Pok%C3%A9mon_Red_and_FireRed_comparis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443" y="2971039"/>
            <a:ext cx="2222135" cy="27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82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05341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The Pokémon game environment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710" y="167425"/>
            <a:ext cx="10009298" cy="570733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A competitive, 2-agent environment 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player takes back-and-forth turns </a:t>
            </a:r>
          </a:p>
          <a:p>
            <a:pPr lvl="1"/>
            <a:r>
              <a:rPr lang="en-US" sz="2600" dirty="0" smtClean="0">
                <a:solidFill>
                  <a:schemeClr val="bg2">
                    <a:lumMod val="50000"/>
                  </a:schemeClr>
                </a:solidFill>
              </a:rPr>
              <a:t>Can choose to attack, use item, or switch Pokémon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Partially observable: Our trainer only knows certain stats (more later)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Static: Deliberation in peace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Discrete: The 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GameBoy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is a CPU!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Sequential </a:t>
            </a:r>
          </a:p>
        </p:txBody>
      </p:sp>
      <p:pic>
        <p:nvPicPr>
          <p:cNvPr id="5122" name="Picture 2" descr="http://31.media.tumblr.com/655d1497ccc1cf4391c3a8993ec1d047/tumblr_msqab3u1wg1scncwdo1_5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447" y="3376255"/>
            <a:ext cx="1821065" cy="249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98524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Our rational trainer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62077" y="283336"/>
                <a:ext cx="8845574" cy="5615188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Our AI Trainer is a C# console application.</a:t>
                </a: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Runs concurrently with the emulator + game.</a:t>
                </a: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Simulates keyboard/button presses on emulator/console.</a:t>
                </a: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 It is a utility-based agent that decides during a battle which moves (actions) its current Pokémon should use against the opponent’s current Pokémon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32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𝑝𝑟𝑒𝑑𝑖𝑐𝑡𝑒𝑑</m:t>
                        </m:r>
                        <m: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𝑑𝑎𝑚𝑎𝑔𝑒</m:t>
                        </m:r>
                      </m:e>
                    </m:d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h𝑒𝑎𝑙𝑡h</m:t>
                        </m:r>
                        <m: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𝑏𝑒𝑛𝑒𝑓𝑖𝑡</m:t>
                        </m:r>
                      </m:e>
                    </m:d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𝑒𝑥𝑡𝑟𝑎</m:t>
                    </m:r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𝑡𝑢𝑟𝑛</m:t>
                    </m:r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𝑡𝑖𝑚𝑒</m:t>
                    </m:r>
                    <m:r>
                      <a:rPr lang="en-US" sz="3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2077" y="283336"/>
                <a:ext cx="8845574" cy="5615188"/>
              </a:xfrm>
              <a:blipFill rotWithShape="0"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://pics.livejournal.com/dr_and_gz/pic/0000whxw/s640x4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3" y="283335"/>
            <a:ext cx="2242084" cy="425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0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05341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Predicted damage: Variables to consider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978793"/>
            <a:ext cx="9193884" cy="472654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Pokémon has one or two type(s).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Pokémon has attack, defense, and special stats.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Pokémon has an experience level.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Pokémon has a move set (</a:t>
            </a:r>
            <a:r>
              <a:rPr lang="en-US" sz="2800" dirty="0" err="1" smtClean="0">
                <a:solidFill>
                  <a:schemeClr val="bg2">
                    <a:lumMod val="50000"/>
                  </a:schemeClr>
                </a:solidFill>
              </a:rPr>
              <a:t>maxsize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 = 4)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move has an attack power.</a:t>
            </a:r>
          </a:p>
          <a:p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</a:rPr>
              <a:t>Each move has a type.</a:t>
            </a:r>
          </a:p>
          <a:p>
            <a:endParaRPr lang="en-US" sz="2400" dirty="0" smtClean="0"/>
          </a:p>
        </p:txBody>
      </p:sp>
      <p:pic>
        <p:nvPicPr>
          <p:cNvPr id="7170" name="Picture 2" descr="http://media.giphy.com/media/bh2e5QSSNOgHm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8096" y="437882"/>
            <a:ext cx="1832556" cy="183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24.media.tumblr.com/db188f8ad2396c8032cce35034405792/tumblr_mj5ww0IQ1E1s1kaw2o1_5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976" y="3342066"/>
            <a:ext cx="2605535" cy="26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9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44" y="5589431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Predicted damage EQUATION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344" y="914400"/>
                <a:ext cx="10593247" cy="53282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𝑃𝑟𝑒𝑑𝑖𝑐𝑡𝑒𝑑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𝑑𝑎𝑚𝑎𝑔𝑒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sz="40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40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sz="4000" dirty="0"/>
                              <m:t> </m:t>
                            </m:r>
                          </m:num>
                          <m:den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50 </m:t>
                            </m:r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f>
                      <m:f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𝑋𝑌𝑍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2550</m:t>
                        </m:r>
                      </m:den>
                    </m:f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b="0" dirty="0" smtClean="0">
                  <a:solidFill>
                    <a:srgbClr val="FFC000"/>
                  </a:solidFill>
                </a:endParaRP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Derivation from University of Miami Math department (1)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A = 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attacking Pokémon's level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B </a:t>
                </a:r>
                <a:r>
                  <a:rPr lang="en-US" sz="2800" dirty="0">
                    <a:solidFill>
                      <a:srgbClr val="FFC000"/>
                    </a:solidFill>
                  </a:rPr>
                  <a:t>= </a:t>
                </a:r>
                <a:r>
                  <a:rPr lang="en-US" sz="2800" dirty="0">
                    <a:solidFill>
                      <a:schemeClr val="bg2">
                        <a:lumMod val="50000"/>
                      </a:schemeClr>
                    </a:solidFill>
                  </a:rPr>
                  <a:t>attacking 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Pokémon's Attack or Special Attack stat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C </a:t>
                </a:r>
                <a:r>
                  <a:rPr lang="en-US" sz="2800" dirty="0">
                    <a:solidFill>
                      <a:srgbClr val="FFC000"/>
                    </a:solidFill>
                  </a:rPr>
                  <a:t>= </a:t>
                </a:r>
                <a:r>
                  <a:rPr lang="en-US" sz="28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selected move’s attack power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D </a:t>
                </a:r>
                <a:r>
                  <a:rPr lang="en-US" sz="2800" dirty="0">
                    <a:solidFill>
                      <a:srgbClr val="FFC000"/>
                    </a:solidFill>
                  </a:rPr>
                  <a:t>= 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defending Pokémon's Defense or Special Defense stat</a:t>
                </a:r>
              </a:p>
              <a:p>
                <a:pPr marL="0" indent="0">
                  <a:buNone/>
                </a:pPr>
                <a:endParaRPr lang="en-US" sz="2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 smtClean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344" y="914400"/>
                <a:ext cx="10593247" cy="5328275"/>
              </a:xfrm>
              <a:blipFill rotWithShape="0">
                <a:blip r:embed="rId2"/>
                <a:stretch>
                  <a:fillRect l="-748" t="-9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6" name="Picture 4" descr="http://img4.wikia.nocookie.net/__cb20120401100821/cgcj/images/4/48/Pokemon_Red_Game_Cartrid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57" y="4979706"/>
            <a:ext cx="2399665" cy="18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0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37" y="5276047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Predicted damage EQUATION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344" y="651036"/>
                <a:ext cx="10593247" cy="517021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𝑃𝑟𝑒𝑑𝑖𝑐𝑡𝑒𝑑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𝑑𝑎𝑚𝑎𝑔𝑒</m:t>
                    </m:r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sz="40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sz="40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sz="4000" b="0" i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sz="4000" dirty="0"/>
                              <m:t> </m:t>
                            </m:r>
                          </m:num>
                          <m:den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50 </m:t>
                            </m:r>
                            <m:r>
                              <a:rPr lang="en-US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e>
                    </m:d>
                    <m:f>
                      <m:fPr>
                        <m:ctrlP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𝑋𝑌𝑍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255</m:t>
                        </m:r>
                      </m:den>
                    </m:f>
                    <m:r>
                      <a:rPr lang="en-US" sz="40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000" b="0" dirty="0" smtClean="0">
                  <a:solidFill>
                    <a:srgbClr val="FFC000"/>
                  </a:solidFill>
                </a:endParaRPr>
              </a:p>
              <a:p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Derivation from University of Miami Math department (1)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X = </a:t>
                </a:r>
                <a:r>
                  <a:rPr lang="en-US" sz="28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same-type attack bonus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 (1 or 1.5)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Y </a:t>
                </a:r>
                <a:r>
                  <a:rPr lang="en-US" sz="2800" dirty="0">
                    <a:solidFill>
                      <a:srgbClr val="FFC000"/>
                    </a:solidFill>
                  </a:rPr>
                  <a:t>= </a:t>
                </a:r>
                <a:r>
                  <a:rPr lang="en-US" sz="2800" b="1" dirty="0" smtClean="0">
                    <a:solidFill>
                      <a:schemeClr val="bg2">
                        <a:lumMod val="50000"/>
                      </a:schemeClr>
                    </a:solidFill>
                  </a:rPr>
                  <a:t>Type modifier 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(4, 2, 1, 0, 0.5, 0.25, 0)</a:t>
                </a:r>
              </a:p>
              <a:p>
                <a:r>
                  <a:rPr lang="en-US" sz="2800" dirty="0" smtClean="0">
                    <a:solidFill>
                      <a:srgbClr val="FFC000"/>
                    </a:solidFill>
                  </a:rPr>
                  <a:t>Z </a:t>
                </a:r>
                <a:r>
                  <a:rPr lang="en-US" sz="2800" dirty="0">
                    <a:solidFill>
                      <a:srgbClr val="FFC000"/>
                    </a:solidFill>
                  </a:rPr>
                  <a:t>= 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random </a:t>
                </a:r>
                <a:r>
                  <a:rPr lang="en-US" sz="28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int</a:t>
                </a:r>
                <a:r>
                  <a:rPr lang="en-US" sz="2800" dirty="0" smtClean="0">
                    <a:solidFill>
                      <a:schemeClr val="bg2">
                        <a:lumMod val="50000"/>
                      </a:schemeClr>
                    </a:solidFill>
                  </a:rPr>
                  <a:t> between 217 and 255</a:t>
                </a:r>
              </a:p>
              <a:p>
                <a:pPr marL="0" indent="0">
                  <a:buNone/>
                </a:pPr>
                <a:endParaRPr lang="en-US" sz="2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 smtClean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endParaRPr lang="en-US" sz="2800" dirty="0" smtClean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344" y="651036"/>
                <a:ext cx="10593247" cy="5170215"/>
              </a:xfrm>
              <a:blipFill rotWithShape="0">
                <a:blip r:embed="rId2"/>
                <a:stretch>
                  <a:fillRect l="-748" t="-5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http://cdn.wikimg.net/strategywiki/images/thumb/9/93/Pokemon_RBY_CeruleanCity.png/400px-Pokemon_RBY_CeruleanC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4" y="4185633"/>
            <a:ext cx="2764647" cy="23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24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49451"/>
            <a:ext cx="12192000" cy="107466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  <a:latin typeface="+mn-lt"/>
              </a:rPr>
              <a:t>Type MODIFIERS CHART</a:t>
            </a:r>
            <a:endParaRPr lang="en-US" b="1" dirty="0">
              <a:solidFill>
                <a:srgbClr val="FFC000"/>
              </a:solidFill>
              <a:latin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675" y="231820"/>
            <a:ext cx="8036650" cy="561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123</TotalTime>
  <Words>319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Cambria Math</vt:lpstr>
      <vt:lpstr>Century Gothic</vt:lpstr>
      <vt:lpstr>Consolas</vt:lpstr>
      <vt:lpstr>Wingdings 3</vt:lpstr>
      <vt:lpstr>Slice</vt:lpstr>
      <vt:lpstr>Artificial trainer</vt:lpstr>
      <vt:lpstr>WELCOME TO THE WORLD OF Pokémon!</vt:lpstr>
      <vt:lpstr>Pokémon generation I games</vt:lpstr>
      <vt:lpstr>The Pokémon game environment</vt:lpstr>
      <vt:lpstr>Our rational trainer</vt:lpstr>
      <vt:lpstr>Predicted damage: Variables to consider</vt:lpstr>
      <vt:lpstr>Predicted damage EQUATION</vt:lpstr>
      <vt:lpstr>Predicted damage EQUATION</vt:lpstr>
      <vt:lpstr>Type MODIFIERS CHART</vt:lpstr>
      <vt:lpstr>Predicted damage EQUATION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trainer</dc:title>
  <dc:creator>Olivia Dang</dc:creator>
  <cp:lastModifiedBy>Olivia Dang</cp:lastModifiedBy>
  <cp:revision>12</cp:revision>
  <dcterms:created xsi:type="dcterms:W3CDTF">2014-12-09T20:33:00Z</dcterms:created>
  <dcterms:modified xsi:type="dcterms:W3CDTF">2014-12-09T22:36:40Z</dcterms:modified>
</cp:coreProperties>
</file>